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9144000"/>
  <p:notesSz cx="6858000" cy="9144000"/>
  <p:embeddedFontLst>
    <p:embeddedFont>
      <p:font typeface="Century Schoolbook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enturySchoolbook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CenturySchoolbook-italic.fntdata"/><Relationship Id="rId30" Type="http://schemas.openxmlformats.org/officeDocument/2006/relationships/slide" Target="slides/slide25.xml"/><Relationship Id="rId74" Type="http://schemas.openxmlformats.org/officeDocument/2006/relationships/font" Target="fonts/CenturySchoolbook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CenturySchoolbook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6" name="Google Shape;3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3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3" name="Google Shape;3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3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4" name="Google Shape;3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3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3" name="Google Shape;3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3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2" name="Google Shape;3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3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8" name="Google Shape;39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4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6" name="Google Shape;40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4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5" name="Google Shape;41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4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4" name="Google Shape;4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4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40bc809a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2" name="Google Shape;432;g940bc80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940bc809a3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40bc809a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40bc809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940bc809a3_0_1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7" name="Google Shape;44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4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5" name="Google Shape;45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4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4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8" name="Google Shape;46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4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4" name="Google Shape;47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4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0" name="Google Shape;48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5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2" name="Google Shape;55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6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6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2" name="Google Shape;58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6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8" name="Google Shape;58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6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4" name="Google Shape;59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6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 rot="5400000">
            <a:off x="4541837" y="2362202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 rot="5400000">
            <a:off x="1754187" y="303212"/>
            <a:ext cx="4873625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/>
          <p:nvPr>
            <p:ph idx="3" type="body"/>
          </p:nvPr>
        </p:nvSpPr>
        <p:spPr>
          <a:xfrm>
            <a:off x="4572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/>
          <p:nvPr>
            <p:ph idx="4" type="body"/>
          </p:nvPr>
        </p:nvSpPr>
        <p:spPr>
          <a:xfrm>
            <a:off x="43434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3AE">
                <a:alpha val="9215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🞆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0752F"/>
              </a:buClr>
              <a:buSzPts val="1440"/>
              <a:buFont typeface="Noto Sans Symbols"/>
              <a:buChar char="🞆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C3AE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DCAE9"/>
              </a:buClr>
              <a:buSzPts val="1088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EC2AC"/>
              </a:buClr>
              <a:buSzPts val="840"/>
              <a:buFont typeface="Noto Sans Symbols"/>
              <a:buChar char="⚪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E7530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 rot="5400000">
            <a:off x="7589043" y="1081881"/>
            <a:ext cx="2011362" cy="38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 rot="5400000">
            <a:off x="6989762" y="3736975"/>
            <a:ext cx="320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1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FEC3A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"/>
          <p:cNvSpPr txBox="1"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3AE">
              <a:alpha val="8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1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8129587" y="5734050"/>
            <a:ext cx="6096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jpg"/><Relationship Id="rId4" Type="http://schemas.openxmlformats.org/officeDocument/2006/relationships/image" Target="../media/image33.jp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5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Relationship Id="rId4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jpg"/><Relationship Id="rId4" Type="http://schemas.openxmlformats.org/officeDocument/2006/relationships/image" Target="../media/image52.png"/><Relationship Id="rId5" Type="http://schemas.openxmlformats.org/officeDocument/2006/relationships/image" Target="../media/image5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3.jp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jpg"/><Relationship Id="rId4" Type="http://schemas.openxmlformats.org/officeDocument/2006/relationships/image" Target="../media/image70.png"/><Relationship Id="rId5" Type="http://schemas.openxmlformats.org/officeDocument/2006/relationships/image" Target="../media/image62.jpg"/><Relationship Id="rId6" Type="http://schemas.openxmlformats.org/officeDocument/2006/relationships/image" Target="../media/image6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jpg"/><Relationship Id="rId4" Type="http://schemas.openxmlformats.org/officeDocument/2006/relationships/image" Target="../media/image6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jpg"/><Relationship Id="rId4" Type="http://schemas.openxmlformats.org/officeDocument/2006/relationships/image" Target="../media/image67.jpg"/><Relationship Id="rId5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jpg"/><Relationship Id="rId4" Type="http://schemas.openxmlformats.org/officeDocument/2006/relationships/image" Target="../media/image73.jpg"/><Relationship Id="rId5" Type="http://schemas.openxmlformats.org/officeDocument/2006/relationships/image" Target="../media/image7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jpg"/><Relationship Id="rId4" Type="http://schemas.openxmlformats.org/officeDocument/2006/relationships/image" Target="../media/image77.jpg"/><Relationship Id="rId5" Type="http://schemas.openxmlformats.org/officeDocument/2006/relationships/image" Target="../media/image64.jpg"/><Relationship Id="rId6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75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gif"/><Relationship Id="rId4" Type="http://schemas.openxmlformats.org/officeDocument/2006/relationships/image" Target="../media/image81.png"/><Relationship Id="rId5" Type="http://schemas.openxmlformats.org/officeDocument/2006/relationships/image" Target="../media/image7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3.jpg"/><Relationship Id="rId4" Type="http://schemas.openxmlformats.org/officeDocument/2006/relationships/image" Target="../media/image93.jpg"/><Relationship Id="rId5" Type="http://schemas.openxmlformats.org/officeDocument/2006/relationships/image" Target="../media/image11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Relationship Id="rId4" Type="http://schemas.openxmlformats.org/officeDocument/2006/relationships/image" Target="../media/image9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jpg"/><Relationship Id="rId4" Type="http://schemas.openxmlformats.org/officeDocument/2006/relationships/image" Target="../media/image85.png"/><Relationship Id="rId5" Type="http://schemas.openxmlformats.org/officeDocument/2006/relationships/image" Target="../media/image8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9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9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97.jpg"/><Relationship Id="rId5" Type="http://schemas.openxmlformats.org/officeDocument/2006/relationships/image" Target="../media/image1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99.jpg"/><Relationship Id="rId5" Type="http://schemas.openxmlformats.org/officeDocument/2006/relationships/image" Target="../media/image1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10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11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1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Relationship Id="rId4" Type="http://schemas.openxmlformats.org/officeDocument/2006/relationships/image" Target="../media/image104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1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108.png"/><Relationship Id="rId5" Type="http://schemas.openxmlformats.org/officeDocument/2006/relationships/image" Target="../media/image118.jpg"/><Relationship Id="rId6" Type="http://schemas.openxmlformats.org/officeDocument/2006/relationships/image" Target="../media/image10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2.png"/><Relationship Id="rId4" Type="http://schemas.openxmlformats.org/officeDocument/2006/relationships/image" Target="../media/image109.jpg"/><Relationship Id="rId5" Type="http://schemas.openxmlformats.org/officeDocument/2006/relationships/image" Target="../media/image11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3.png"/><Relationship Id="rId4" Type="http://schemas.openxmlformats.org/officeDocument/2006/relationships/image" Target="../media/image11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3.png"/><Relationship Id="rId4" Type="http://schemas.openxmlformats.org/officeDocument/2006/relationships/image" Target="../media/image119.gif"/><Relationship Id="rId5" Type="http://schemas.openxmlformats.org/officeDocument/2006/relationships/image" Target="../media/image12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4.jpg"/><Relationship Id="rId4" Type="http://schemas.openxmlformats.org/officeDocument/2006/relationships/image" Target="../media/image12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6.jpg"/><Relationship Id="rId4" Type="http://schemas.openxmlformats.org/officeDocument/2006/relationships/image" Target="../media/image127.png"/><Relationship Id="rId5" Type="http://schemas.openxmlformats.org/officeDocument/2006/relationships/image" Target="../media/image1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/>
        </p:nvSpPr>
        <p:spPr>
          <a:xfrm>
            <a:off x="357187" y="1500187"/>
            <a:ext cx="8143875" cy="258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История развития языков программирования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/>
        </p:nvSpPr>
        <p:spPr>
          <a:xfrm>
            <a:off x="1116012" y="11969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285875" y="500062"/>
            <a:ext cx="7094537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Cobol – язык для бухгалтеров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867400" y="2924175"/>
            <a:ext cx="3024187" cy="3525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COBOL = COmmon Business-Oriented Language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фото: разработчики языка Cobol у шуточного обелиска, присланного в их адрес в качестве намека на безнадежно медленную работу, способную похоронить саму идею. Справа внизу – Грейс Хоппер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1268412"/>
            <a:ext cx="6137275" cy="142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bol60_groupphoto" id="142" name="Google Shape;14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887" y="2978150"/>
            <a:ext cx="4537075" cy="34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795962" y="5373687"/>
            <a:ext cx="3024187" cy="671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Программа на Коболе</a:t>
            </a:r>
            <a:b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(начало)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979612" y="1341437"/>
            <a:ext cx="6048375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1010 </a:t>
            </a:r>
            <a:r>
              <a:rPr b="1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IDENTIFICATION DIVISION.</a:t>
            </a:r>
            <a:endParaRPr b="0" i="0" sz="1400" u="none" cap="none" strike="noStrike">
              <a:solidFill>
                <a:srgbClr val="FF33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1020 PROGRAM-ID “EXAMPLE”.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33CC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1030 </a:t>
            </a:r>
            <a:r>
              <a:rPr b="1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ENVIROMENT DIVISION.</a:t>
            </a:r>
            <a:endParaRPr b="0" i="0" sz="1400" u="none" cap="none" strike="noStrike">
              <a:solidFill>
                <a:srgbClr val="FF33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1040 INPUT-OUTPUT SECTION.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1050 FILE-CONTROL.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1060   SELECT CD ASSIGN TO “SYS010” UNIT-RECORD 2540R.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1070   SELECT TT ASSIGN TO “SYS009” UTILITY 2400.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33CC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1080 </a:t>
            </a:r>
            <a:r>
              <a:rPr b="1" i="0" lang="en-US" sz="1400" u="none" cap="none" strike="noStrik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DATA DIVISION.</a:t>
            </a:r>
            <a:endParaRPr b="0" i="0" sz="1400" u="none" cap="none" strike="noStrike">
              <a:solidFill>
                <a:srgbClr val="FF33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1090 FILE SECTION.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1100 FD	CD	DATA RECORD IS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1110		LABEL RECORDS ARE OMITTED.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1120 01	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1130	  02   C1  PICTURE 9(4).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1140	  02   C2  PICTURE 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1150	  02   C3  PICTURE X(70).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692275" y="476250"/>
            <a:ext cx="6880225" cy="523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Пример программы на языке COBOL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1116012" y="1196975"/>
            <a:ext cx="7775575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692275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Basic – язык для начинающих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116012" y="5589587"/>
            <a:ext cx="7704137" cy="10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BASIC = Beginners All-purpuse Symbolic Instruction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Язык Basic был разработан в 1964 г. в  Дармутском колледже в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г. Хановере (Darmouth College, Hanover), штат Нью-Хемпшир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75" y="1196975"/>
            <a:ext cx="5595937" cy="1252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rtmouth_hall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7312" y="2420937"/>
            <a:ext cx="4824412" cy="30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1116012" y="1196975"/>
            <a:ext cx="7775575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912" y="1268412"/>
            <a:ext cx="3081337" cy="364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692275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Простейшая программа на языке Basic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042987" y="4941887"/>
            <a:ext cx="4537075" cy="1465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Авторы языка Basic.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Стоит  Джон Кемени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(Kemeny, John G.; 1926-1993),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сидит Томас Курц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(Kurtz, Thomas E.; р. 1928)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5364162" y="1196975"/>
            <a:ext cx="3168650" cy="509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dim A(5)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for i=1 to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input A(i)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 next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if i=5 then goto 140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 if A(i)&lt;=A(i+1) then goto 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 i=i+1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goto 130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 z=A(i)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A(i)=A(i+1)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 A(i+1)=z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 i=1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 goto 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 for i=1 to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print A(i)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 next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6948487" y="5445125"/>
            <a:ext cx="1763712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971550" y="5445125"/>
            <a:ext cx="7848600" cy="915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Будущие создатели Microsoft Пол Аллен (Allen, Paul; р. 1954) и Билл Гейтс (Gates,  William; р. 1955) познакомились с Бэйсиком, работая в компьютерном классе школы в Сиэтле (снимок 1968 г.)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tes and Allen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512" y="1628775"/>
            <a:ext cx="5473700" cy="35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1643062" y="428625"/>
            <a:ext cx="6324600" cy="830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Basic и Microsoft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331912" y="1484312"/>
            <a:ext cx="4535487" cy="1465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Начав с Бэйсика, компания Microsoft превратилась в крупнейшую софтверную империю, а  Билл Гейтс –стал самым богатым человеком на планете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_redmond"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3195637"/>
            <a:ext cx="4249737" cy="318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tes" id="189" name="Google Shape;1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887" y="1412875"/>
            <a:ext cx="2357437" cy="288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5651500" y="5229225"/>
            <a:ext cx="2808287" cy="1190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Штаб - квартира корпорации Microsoft в Редмонде (пригород Сиэтла)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1403350" y="5373687"/>
            <a:ext cx="6840537" cy="1190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протяжении нескольких десятилетий Visual Basic оставался  фирменный языком компании Microsoft. В начале 1990-х годов он стал объектным и приобрел средства визуального проектирования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sual Basic"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512" y="1268412"/>
            <a:ext cx="52578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1692275" y="476250"/>
            <a:ext cx="6324600" cy="5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Visual Basic от Microsoft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1692275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Pascal и его потомки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1116012" y="3213100"/>
            <a:ext cx="5040312" cy="3281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Член комитета по Алголу-68 Никлаус Вирт (Wirth, Niklaus; р. 1934) был против принятия переусложненного стандарта.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знак доказательства своей правоты  он разработал в 1971 г. простой и ясный алголоподобный язык, предназначенный прежде всего для обучения студентов в Федеральном техническом университете в Швейцарии. В честь изобретателя первой вычислительной машины Вирт назвал язык </a:t>
            </a: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Паскалем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irth_yang"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225" y="3284537"/>
            <a:ext cx="221615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50" y="1196975"/>
            <a:ext cx="6045200" cy="2043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763712" y="5589587"/>
            <a:ext cx="59769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348037" y="1557337"/>
            <a:ext cx="3889375" cy="3636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i, n: integer;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s: float;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x: array[1..n] of real;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s:=0;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for i:=1 to n 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s:=s+x[i];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s:=s/n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714500" y="357187"/>
            <a:ext cx="6324600" cy="830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Программа на Паскале, вычисляющая среднее арифметическое  n чисел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Файл:Niklaus Wirth, UrGU.jpg"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0" y="785812"/>
            <a:ext cx="3267075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1143000" y="714375"/>
            <a:ext cx="339883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Паскаль (Pascal)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571750" y="3714750"/>
            <a:ext cx="6215062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Никлаус Вирт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Niklaus Wirth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-  швейцарский учёный, один из известнейших теоретиков в области разработки языков программирования, профессор компьютерных наук (ETH), Лауреат премии Тьюринга 1984 года. Разработал: Паскаль, Модула-2, Оберон.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/>
        </p:nvSpPr>
        <p:spPr>
          <a:xfrm>
            <a:off x="214312" y="214312"/>
            <a:ext cx="835818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Фантастика: разговор с компьютером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3143250" y="928687"/>
            <a:ext cx="5184775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«Идеальный»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компьютер «понимает»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естественный язык человека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«Программирование» на естественном языке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Con%20IV%20C3PO" id="64" name="Google Shape;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357312"/>
            <a:ext cx="2513012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ard_bridge_explosion" id="65" name="Google Shape;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212" y="3660775"/>
            <a:ext cx="4152900" cy="2754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vin_%28HHGG%29" id="66" name="Google Shape;6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250" y="3500437"/>
            <a:ext cx="1889125" cy="309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042987" y="4652962"/>
            <a:ext cx="3673475" cy="17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Новую жизнь языку Pascal дал Филипп Кан (Kahn, Philippe; р. 1938) – создатель компилятора Turbo Pascal для IBM PC и основатель компании Borland (1984 г.)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ahn_1"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537" y="1412875"/>
            <a:ext cx="2541587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3front_1986" id="234" name="Google Shape;2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825" y="1484312"/>
            <a:ext cx="3228975" cy="504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692275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Turbo Pascal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3635375" y="1341437"/>
            <a:ext cx="4824412" cy="2014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Среда разработки Delphi фирмы Borland объединила передовые достижения технологии программирования: объектное расширение языка Pascal, визуально- событийное проектирование, модульное структурирование и раздельная компиляция.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lphi"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1412875"/>
            <a:ext cx="2239962" cy="3600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3" name="Google Shape;243;p27"/>
          <p:cNvSpPr txBox="1"/>
          <p:nvPr/>
        </p:nvSpPr>
        <p:spPr>
          <a:xfrm>
            <a:off x="1643062" y="428625"/>
            <a:ext cx="632460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Delphi - потомок Pascal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dula2E" id="244" name="Google Shape;24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9562" y="3357562"/>
            <a:ext cx="2147887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1187450" y="5157787"/>
            <a:ext cx="5041900" cy="1465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отличие от учебного Паскаля, язык программирования Modula-2, предложенные Никлаусом Виртом, изначально предназначался для профессионального применения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1571625" y="357187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Суперязык PL/1 – самый сложный язык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1042987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908050"/>
            <a:ext cx="2409825" cy="25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5219700" y="1412875"/>
            <a:ext cx="3671887" cy="512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PROCEDURE OPTIONS (MAIN);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ENDFILE (SYSIN) GO TO ENDING;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P1:	GET LIST (A, B, C);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 = B*B — 4*A*C;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 = —B/(A+A);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 D&lt;0 THEN DO;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X1, X2 = 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Y1 = SQRT(—D)/(A+A);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END;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ELSE DO;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R = SQRT(D)/(A+A);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…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Y1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END;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Y2 = —Y1;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PUT LIST (X1, Y1, X2, Y2);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GO TO P1;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ENDING:;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EXAMPLE;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1187450" y="3500437"/>
            <a:ext cx="4105275" cy="2957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PL/1 = Programming Language 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Язык PL/1 был частью амбициозного проекта IBM S/360, он создавался в спешке и представлял собой механическую смесь идей из многих языков. Критики сравнивали его с елкой со множеством украшений.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642937" y="214312"/>
            <a:ext cx="7929562" cy="830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Simula и Smalltalk – революция в программировании – Объектно-Ориентированное программирование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Нигорд и Дал" id="263" name="Google Shape;2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3892550"/>
            <a:ext cx="3382962" cy="2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5076825" y="3860800"/>
            <a:ext cx="3600450" cy="2701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Simula = SIMULAlation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 разрабртку языка Simula Кристен Нигорд (Nygaard,  Kristen; 1926-2002), на снимке слева, и Оле-Йохан Дал (Dahl, Ole-Johan; 1931-2002) были удостоены высшей награды компьютерного сообщества – медали Тьюринга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175" y="1341437"/>
            <a:ext cx="5905500" cy="2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ay"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562" y="3789362"/>
            <a:ext cx="2055812" cy="26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2124075" y="1341437"/>
            <a:ext cx="5832475" cy="311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|a|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:= Array new: 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to: 5 do: [:i | a at: i 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(Prompter prompt: ’Введите элемент массива’) asNumber].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:= a asSortedCollection.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do: [:i | Transcript putAll: i printString].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2195512" y="4508500"/>
            <a:ext cx="3240087" cy="1465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Простейшая программа </a:t>
            </a:r>
            <a:b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на Smalltalk, вычисляющая среднее арифметическое пяти чисел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932362" y="6021387"/>
            <a:ext cx="1728787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Алан Кей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57187" y="214312"/>
            <a:ext cx="7858125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Простейшая программа на Smalltalk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1697037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С – язык для профессионалов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4140200" y="3068637"/>
            <a:ext cx="4608512" cy="3444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Язык </a:t>
            </a:r>
            <a:r>
              <a:rPr b="0" i="0" lang="en-US" sz="20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Си (С)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был создан Деннисом Ричи (Ritchie, Dennis M.; р. 1941) в 1973  году в Bell Labs в ходе разработки операционной системы UNIX. Он развивал язык </a:t>
            </a:r>
            <a:r>
              <a:rPr b="0" i="0" lang="en-US" sz="20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Би (B),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который основывался на созданном в Кембриджском университете языке </a:t>
            </a:r>
            <a:r>
              <a:rPr b="0" i="0" lang="en-US" sz="20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BCPL (от Basic Combined Programming Language),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который в свою очередь был потомком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Алгола-60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ITCHIE_1" id="285" name="Google Shape;2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3068637"/>
            <a:ext cx="2805112" cy="324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175" y="1484312"/>
            <a:ext cx="5927725" cy="15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763712" y="6021387"/>
            <a:ext cx="612140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3203575" y="1268412"/>
            <a:ext cx="4103687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A[5];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for(int i=0;i&lt;5;i++)scanf("%f",&amp;A[i]);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i=0;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while(i&lt;4){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if(A[i]&lt;=A[i+1])i++;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else{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z=A[i];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A[i]=A[i+1];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A[i+1]:=z;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i=0;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for(i=0;i&lt;5;i++)printf("%f\n",A[i]);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1697037" y="476250"/>
            <a:ext cx="6324600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Текст на языке С отличается лаконичностью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09600"/>
            <a:ext cx="4527824" cy="25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718350"/>
            <a:ext cx="4527821" cy="25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0025" y="76200"/>
            <a:ext cx="3933550" cy="55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908175" y="5516562"/>
            <a:ext cx="6121400" cy="641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Бьярн Страуструп (Stroustrup, Bjarne; р. 1950) ввел в язык С объекты и превратил его в С++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raustrup"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1412875"/>
            <a:ext cx="4203700" cy="3624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++Stroustrup_book" id="312" name="Google Shape;3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500" y="1412875"/>
            <a:ext cx="2921000" cy="3671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697037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С – язык для профессионалов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677602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2402" y="152400"/>
            <a:ext cx="379095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Файл:CharlesBabbage.jpg" id="72" name="Google Shape;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0" y="357187"/>
            <a:ext cx="2593975" cy="30718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428625" y="500062"/>
            <a:ext cx="424338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Ча́рльз Бэ́ббидж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upload.wikimedia.org/wikipedia/commons/5/53/BabbageDifferenceEngine.jpg" id="74" name="Google Shape;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487" y="3357562"/>
            <a:ext cx="4171950" cy="3071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tcon-s.com/pics/difference_engine_rebilt.jpg" id="75" name="Google Shape;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062" y="3571875"/>
            <a:ext cx="3357562" cy="2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/>
        </p:nvSpPr>
        <p:spPr>
          <a:xfrm>
            <a:off x="571500" y="1214437"/>
            <a:ext cx="4902200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Разностная машина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- механический аппарат для автоматизации вычислений путём аппроксимации функций многочленами и вычисления конечных разностей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535525" cy="643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525" y="189575"/>
            <a:ext cx="3828425" cy="54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7500" y="1433950"/>
            <a:ext cx="5296275" cy="3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675" y="1450138"/>
            <a:ext cx="2806843" cy="42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2118" y="4549650"/>
            <a:ext cx="4846020" cy="2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231324" cy="3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2225" y="3054000"/>
            <a:ext cx="5370050" cy="3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9925" y="816450"/>
            <a:ext cx="3318551" cy="17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3816325"/>
            <a:ext cx="2889275" cy="28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150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250" y="3429000"/>
            <a:ext cx="5648738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50" y="260925"/>
            <a:ext cx="4468432" cy="25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350" y="2867150"/>
            <a:ext cx="7456512" cy="3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6375" y="260925"/>
            <a:ext cx="3887974" cy="25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/>
        </p:nvSpPr>
        <p:spPr>
          <a:xfrm>
            <a:off x="1116012" y="981075"/>
            <a:ext cx="7777162" cy="5472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1697037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Java – дитя интернета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sling" id="366" name="Google Shape;3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1412875"/>
            <a:ext cx="2795587" cy="4678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ak" id="367" name="Google Shape;3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825" y="1557337"/>
            <a:ext cx="1150937" cy="1081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_logotip" id="368" name="Google Shape;3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087" y="1412875"/>
            <a:ext cx="6508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4572000" y="2781300"/>
            <a:ext cx="4176712" cy="33893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1995 г. фирма Sun Microsystems представила язык </a:t>
            </a: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для программирования в интернете.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 возник в ходе реализации проекта </a:t>
            </a: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Oak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(«Дуб»), целью которого было создание системы программирования бытовых микропроцессорных устройств.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Джеймс Гослинг (Gosling, James) – автор Java.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41"/>
          <p:cNvCxnSpPr/>
          <p:nvPr/>
        </p:nvCxnSpPr>
        <p:spPr>
          <a:xfrm>
            <a:off x="6516687" y="1989137"/>
            <a:ext cx="1008062" cy="0"/>
          </a:xfrm>
          <a:prstGeom prst="straightConnector1">
            <a:avLst/>
          </a:prstGeom>
          <a:noFill/>
          <a:ln cap="flat" cmpd="tri" w="76200">
            <a:solidFill>
              <a:schemeClr val="folHlink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325" y="137325"/>
            <a:ext cx="8302399" cy="4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25" y="4374025"/>
            <a:ext cx="3706400" cy="23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7600" y="4366475"/>
            <a:ext cx="2153850" cy="23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9625" y="4366475"/>
            <a:ext cx="2398625" cy="2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8600"/>
            <a:ext cx="4140175" cy="60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450" y="152400"/>
            <a:ext cx="4344150" cy="61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>
            <a:off x="1697037" y="476250"/>
            <a:ext cx="6324600" cy="769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Java и C#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С#_book" id="393" name="Google Shape;3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525" y="1359525"/>
            <a:ext cx="3510975" cy="49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75" y="1394235"/>
            <a:ext cx="4911725" cy="272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4271080"/>
            <a:ext cx="4911726" cy="184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38" y="3225175"/>
            <a:ext cx="4875966" cy="27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3700" y="574075"/>
            <a:ext cx="3385275" cy="48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938" y="574075"/>
            <a:ext cx="4725351" cy="23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/>
        </p:nvSpPr>
        <p:spPr>
          <a:xfrm>
            <a:off x="1571625" y="357187"/>
            <a:ext cx="632460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4000"/>
              <a:buFont typeface="Verdana"/>
              <a:buNone/>
            </a:pPr>
            <a:r>
              <a:rPr b="0" i="0" lang="en-US" sz="4000" u="none" cap="none" strike="noStrike">
                <a:solidFill>
                  <a:srgbClr val="8C6B3A"/>
                </a:solidFill>
                <a:latin typeface="Verdana"/>
                <a:ea typeface="Verdana"/>
                <a:cs typeface="Verdana"/>
                <a:sym typeface="Verdana"/>
              </a:rPr>
              <a:t>Первая программистка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428625" y="1214437"/>
            <a:ext cx="500062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Августа Ада Кинг (урождённая Байрон), графиня Лавлейс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Файл:Ada Lovelace 1838.jpg" id="83" name="Google Shape;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687" y="1143000"/>
            <a:ext cx="2868612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428625" y="2000250"/>
            <a:ext cx="500062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Составила первую в мире программу (для </a:t>
            </a: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Аналитической машины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Чарльза Бэббиджа).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Аналитическая машина Беббиджа" id="85" name="Google Shape;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071812"/>
            <a:ext cx="3929062" cy="337978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/>
        </p:nvSpPr>
        <p:spPr>
          <a:xfrm>
            <a:off x="4286250" y="4857750"/>
            <a:ext cx="3929062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Аналитическая машина Бэббиджа должна была производить разнообразные вычисления, следуя набору инструкций.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25" y="190500"/>
            <a:ext cx="5022477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543300"/>
            <a:ext cx="5619909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5900" y="534600"/>
            <a:ext cx="3543300" cy="247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4709" y="3161093"/>
            <a:ext cx="28575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00" y="152400"/>
            <a:ext cx="5355226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700" y="3091550"/>
            <a:ext cx="2522613" cy="3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0000" y="685800"/>
            <a:ext cx="2984125" cy="44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0988" y="3091550"/>
            <a:ext cx="2962343" cy="36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25" y="212700"/>
            <a:ext cx="3661725" cy="25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9175" y="3137225"/>
            <a:ext cx="5843701" cy="33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5025" y="212700"/>
            <a:ext cx="4894175" cy="28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650" y="0"/>
            <a:ext cx="6431516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875" y="3590925"/>
            <a:ext cx="5172101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1875"/>
            <a:ext cx="4279901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6" y="2208400"/>
            <a:ext cx="8617865" cy="46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75" y="0"/>
            <a:ext cx="6814449" cy="22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250" y="384138"/>
            <a:ext cx="4446125" cy="15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575" y="0"/>
            <a:ext cx="363855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85" y="2366275"/>
            <a:ext cx="7392400" cy="41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63" y="348325"/>
            <a:ext cx="8424224" cy="2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810250"/>
            <a:ext cx="8529750" cy="39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50" y="617000"/>
            <a:ext cx="8554124" cy="4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0" y="408625"/>
            <a:ext cx="8620175" cy="51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85725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/>
        </p:nvSpPr>
        <p:spPr>
          <a:xfrm>
            <a:off x="1042987" y="620712"/>
            <a:ext cx="7848600" cy="60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1692275" y="476250"/>
            <a:ext cx="6324600" cy="461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1940-ые, Конрад Цузе, Plancalcul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4787900" y="1341437"/>
            <a:ext cx="4105275" cy="4487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Первая попытка создать высоко-уровневый язык программирования принадлежит гениальному Конраду Цузе (конец 1940-х годов), разработавшему </a:t>
            </a: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Plancalcul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(планировщик вычислений).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«Plancalcul родился исключительно как результат теоретической работы, без всякой связи с тем, появится или нет в обозримом будущем машины, подходящие к программам на Plancalcul».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Фрагмент рукописи Цузе с шахматной программой  на языке Plancalcul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lancalcul" id="95" name="Google Shape;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87" y="1268412"/>
            <a:ext cx="3646487" cy="504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5" y="649800"/>
            <a:ext cx="8715550" cy="48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46500"/>
            <a:ext cx="8839201" cy="49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500" y="1346500"/>
            <a:ext cx="6828197" cy="53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00" y="1346500"/>
            <a:ext cx="7896925" cy="4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850" y="162350"/>
            <a:ext cx="2955374" cy="11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98900"/>
            <a:ext cx="8483978" cy="5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750" y="4939769"/>
            <a:ext cx="4101800" cy="113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9890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98900"/>
            <a:ext cx="8839202" cy="497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989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550" y="131875"/>
            <a:ext cx="3570500" cy="4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900" y="1346500"/>
            <a:ext cx="3830099" cy="47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8200" y="4625791"/>
            <a:ext cx="3570500" cy="110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9890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/>
        </p:nvSpPr>
        <p:spPr>
          <a:xfrm>
            <a:off x="1116012" y="1196975"/>
            <a:ext cx="7775575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1571625" y="285750"/>
            <a:ext cx="6324600" cy="769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Бессмертный Fortran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4140200" y="3068637"/>
            <a:ext cx="4391025" cy="2840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Fortran = FORmula TRANslator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Первый высокоуровневый язык программирования Fortran был разработан в фирме IBM под руководством Джона Бэкуса (Backus, John; р. 1924).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Работа над языком началась в 1954 г., первая реализация для IBM 704 в выполнена в 1957 г.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us" id="104" name="Google Shape;1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3068637"/>
            <a:ext cx="2833687" cy="338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037" y="1239837"/>
            <a:ext cx="6353175" cy="1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00" y="219425"/>
            <a:ext cx="4101802" cy="1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450" y="1243850"/>
            <a:ext cx="8249874" cy="30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75" y="4365800"/>
            <a:ext cx="3680650" cy="2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3125" y="4365800"/>
            <a:ext cx="4527199" cy="22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50" y="381000"/>
            <a:ext cx="5118426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575" y="785450"/>
            <a:ext cx="3325725" cy="47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850" y="3502325"/>
            <a:ext cx="5118425" cy="285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071562"/>
            <a:ext cx="7513637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8"/>
          <p:cNvSpPr txBox="1"/>
          <p:nvPr/>
        </p:nvSpPr>
        <p:spPr>
          <a:xfrm>
            <a:off x="357187" y="285750"/>
            <a:ext cx="7991475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Go = Python + C++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8"/>
          <p:cNvSpPr txBox="1"/>
          <p:nvPr/>
        </p:nvSpPr>
        <p:spPr>
          <a:xfrm>
            <a:off x="214312" y="2357437"/>
            <a:ext cx="85725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Цель: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повысить скорость </a:t>
            </a: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за счёт статической типизации </a:t>
            </a: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С++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при этом сохранив высокий уровень языка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425" y="3217862"/>
            <a:ext cx="6205177" cy="348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0" y="0"/>
            <a:ext cx="3425124" cy="13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5700"/>
            <a:ext cx="8788501" cy="54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3675" y="0"/>
            <a:ext cx="5194824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346" y="0"/>
            <a:ext cx="5894791" cy="33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150" y="3060751"/>
            <a:ext cx="6599175" cy="37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5" y="557675"/>
            <a:ext cx="8643324" cy="4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0" y="740250"/>
            <a:ext cx="8573949" cy="48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75" y="246400"/>
            <a:ext cx="3627301" cy="20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275" y="2431550"/>
            <a:ext cx="8444575" cy="4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7175" y="152400"/>
            <a:ext cx="4280222" cy="20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/>
        </p:nvSpPr>
        <p:spPr>
          <a:xfrm>
            <a:off x="1116012" y="1196975"/>
            <a:ext cx="7775575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1331912" y="6165850"/>
            <a:ext cx="7164387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1619250" y="1412875"/>
            <a:ext cx="6408737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		MAIN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101	FORMAT(208)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102	FORMAT(//’N=’,15, 5X, ’R=’, 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1//6X, ’M’, 5X, PROB)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103 	FORMAT(18, F14.10)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201	READ(1,101) N, 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WRITE(3,102) N, 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IF(N) 202, 202, 203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202	STOP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203	IF(IR) 202, 202, 204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204	M=O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P=COMBF(N,M)*COMBF(IR-1,N-M-1)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1/COMBF(N+IR-1,IR)	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857250" y="285750"/>
            <a:ext cx="7858125" cy="5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Фрагмент программы на языке Fortran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692275" y="476250"/>
            <a:ext cx="6324600" cy="731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3.2. Языки и системы программирования</a:t>
            </a:r>
            <a:b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Algol и его влияние на языки программирования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16012" y="4365625"/>
            <a:ext cx="7632700" cy="2152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5D0"/>
                </a:solidFill>
                <a:latin typeface="Arial"/>
                <a:ea typeface="Arial"/>
                <a:cs typeface="Arial"/>
                <a:sym typeface="Arial"/>
              </a:rPr>
              <a:t>ALGOL = ALGOritmic Language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1958 году в Цюрихе (Швейцария) состоялась международная конференция, предложившая проект нового универсального международного языка программирования Algol-58. В 1960 году на парижской конференции была принята окончательная версия под  названием Algol-60.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снимке: участники парижской конференции голосуют за Алгол-60.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l"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175" y="1643062"/>
            <a:ext cx="4465637" cy="267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912" y="981075"/>
            <a:ext cx="2514600" cy="327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/>
        </p:nvSpPr>
        <p:spPr>
          <a:xfrm>
            <a:off x="1116012" y="981075"/>
            <a:ext cx="7777162" cy="54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2987675" y="1700212"/>
            <a:ext cx="3960812" cy="311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integer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i, n;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real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real array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x[1:n];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s:=0;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i:=1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s:=s+x[i];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s:=s/n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1331912" y="5084762"/>
            <a:ext cx="7127875" cy="1328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Простейшая программа на Алголе-60, вычисляющая среднее арифметическое n чисел.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Синтаксис Алгола-60 сформировал стандарт для всех последующих языков программирования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1214437" y="476250"/>
            <a:ext cx="6802437" cy="830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6B3A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C6B3A"/>
                </a:solidFill>
                <a:latin typeface="Arial"/>
                <a:ea typeface="Arial"/>
                <a:cs typeface="Arial"/>
                <a:sym typeface="Arial"/>
              </a:rPr>
              <a:t>АЛГОЛ и его влияние на языки программирования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Эркер">
  <a:themeElements>
    <a:clrScheme name="Эркер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